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5" r:id="rId3"/>
    <p:sldId id="267" r:id="rId4"/>
    <p:sldId id="268" r:id="rId5"/>
    <p:sldId id="270" r:id="rId6"/>
    <p:sldId id="272" r:id="rId7"/>
    <p:sldId id="269" r:id="rId8"/>
    <p:sldId id="276" r:id="rId9"/>
    <p:sldId id="277" r:id="rId10"/>
    <p:sldId id="274" r:id="rId11"/>
    <p:sldId id="278" r:id="rId12"/>
    <p:sldId id="261" r:id="rId13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0" autoAdjust="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11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BA9008-C0FE-8644-A631-2B71D08445B2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6826ED-347A-BC41-9406-1F772474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96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525BFF-9924-1342-ACE2-C615404AB85B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D86795-F8DE-8B46-964C-C0F4FF1FC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9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B16B2BE-0DFC-47FF-969F-7380D2CB13D2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222789" y="6375400"/>
            <a:ext cx="2365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bg1"/>
                </a:solidFill>
              </a:rPr>
              <a:t> Institute Finland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578" y="5652000"/>
            <a:ext cx="1224000" cy="10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5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8E2FF79-BE21-4006-BDD0-F3CF7FBDCDE7}" type="datetime1">
              <a:rPr lang="fi-FI" smtClean="0"/>
              <a:t>15.9.2017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604"/>
            <a:ext cx="7526736" cy="6850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4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kstikehys 9"/>
          <p:cNvSpPr txBox="1"/>
          <p:nvPr userDrawn="1"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9139941" cy="6857999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38625" y="6375400"/>
            <a:ext cx="9265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BE958A2-587A-4DC6-AE7D-AAD1FB0F74B1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900" y="6216650"/>
            <a:ext cx="68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224554"/>
            <a:ext cx="7608825" cy="1557394"/>
          </a:xfrm>
        </p:spPr>
        <p:txBody>
          <a:bodyPr anchor="t">
            <a:noAutofit/>
          </a:bodyPr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5800" y="6278880"/>
            <a:ext cx="6400800" cy="3348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lang="en-US" sz="1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193100"/>
            <a:ext cx="6400800" cy="849703"/>
          </a:xfrm>
        </p:spPr>
        <p:txBody>
          <a:bodyPr anchor="b"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010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5D265EE-EC13-2D46-8C01-7EA833CC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2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955945"/>
            <a:ext cx="3775800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5945"/>
            <a:ext cx="3615946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D17BD1-DF15-EF4F-B56B-946E480F0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5DC6953-3FDF-480F-A640-86686D1ACF97}" type="datetime1">
              <a:rPr lang="fi-FI" smtClean="0"/>
              <a:t>15.9.2017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7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9462" y="1955945"/>
            <a:ext cx="4854684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073176"/>
            <a:ext cx="2979615" cy="3983892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2E461A6-A8E4-F14B-80B6-9088D875C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DAFE82-F7E2-467A-90A2-9DDCA616E44A}" type="datetime1">
              <a:rPr lang="fi-FI" smtClean="0"/>
              <a:t>15.9.2017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7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A95CB8-F3D6-44F6-AD56-881B833EB139}" type="datetime1">
              <a:rPr lang="fi-FI" smtClean="0"/>
              <a:t>15.9.2017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9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238626" y="6375400"/>
            <a:ext cx="1008878" cy="273050"/>
          </a:xfrm>
        </p:spPr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1FFD2DA-7A14-4BCF-B601-188367FD3244}" type="datetime1">
              <a:rPr lang="fi-FI" smtClean="0"/>
              <a:t>15.9.2017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375400"/>
            <a:ext cx="2895600" cy="273050"/>
          </a:xfrm>
        </p:spPr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0725" y="6375400"/>
            <a:ext cx="447675" cy="273050"/>
          </a:xfrm>
        </p:spPr>
        <p:txBody>
          <a:bodyPr/>
          <a:lstStyle>
            <a:lvl1pPr algn="l">
              <a:defRPr sz="1000" b="1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4298950" y="6375400"/>
            <a:ext cx="1401763" cy="273050"/>
          </a:xfrm>
        </p:spPr>
        <p:txBody>
          <a:bodyPr/>
          <a:lstStyle>
            <a:lvl1pPr algn="l">
              <a:defRPr sz="10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67F586A-6F15-43B0-BB54-FC81FCE744B8}" type="datetime1">
              <a:rPr lang="fi-FI" smtClean="0"/>
              <a:t>15.9.2017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375400"/>
            <a:ext cx="2895600" cy="273050"/>
          </a:xfrm>
        </p:spPr>
        <p:txBody>
          <a:bodyPr/>
          <a:lstStyle>
            <a:lvl1pPr algn="l">
              <a:defRPr sz="10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421" y="1906114"/>
            <a:ext cx="3265200" cy="29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197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709633" y="845027"/>
            <a:ext cx="5989159" cy="18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485" y="4946076"/>
            <a:ext cx="1916244" cy="17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6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8E1FE8A-95CC-468A-A29C-2599227BDF9C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222789" y="6375400"/>
            <a:ext cx="2365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bg1"/>
                </a:solidFill>
              </a:rPr>
              <a:t> Institute Finland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19EA595-1E75-438D-B7A0-308EE67935A8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222789" y="6375400"/>
            <a:ext cx="2365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bg1"/>
                </a:solidFill>
              </a:rPr>
              <a:t> Institute Finland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BC5CD41-D8B0-45C5-B3B3-CDD855F43200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222789" y="6375400"/>
            <a:ext cx="2365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bg1"/>
                </a:solidFill>
              </a:rPr>
              <a:t> Institute Finland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649833C-AA08-4558-8445-8DFCDEB7DFAB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5222789" y="6375400"/>
            <a:ext cx="2365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chemeClr val="bg1"/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bg1"/>
                </a:solidFill>
              </a:rPr>
              <a:t> Institute Finland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2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105B75D-D759-41E0-80E2-B47D500B16E1}" type="datetime1">
              <a:rPr lang="fi-FI" smtClean="0"/>
              <a:t>15.9.2017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4" name="Picture 13" descr="shutterstock_11480644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kstikehys 9"/>
          <p:cNvSpPr txBox="1"/>
          <p:nvPr userDrawn="1"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8332611-F7A7-48E2-A505-105CD6716953}" type="datetime1">
              <a:rPr lang="fi-FI" smtClean="0"/>
              <a:t>15.9.2017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6" name="Picture 15" descr="ves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kstikehys 9"/>
          <p:cNvSpPr txBox="1"/>
          <p:nvPr userDrawn="1"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1CAEF43-0707-4903-914A-CAFAE762C87C}" type="datetime1">
              <a:rPr lang="fi-FI" smtClean="0"/>
              <a:t>15.9.2017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4" name="Picture 13" descr="Turkki lo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kstikehys 9"/>
          <p:cNvSpPr txBox="1"/>
          <p:nvPr userDrawn="1"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298950" y="6375400"/>
            <a:ext cx="140176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8E2FF79-BE21-4006-BDD0-F3CF7FBDCDE7}" type="datetime1">
              <a:rPr lang="fi-FI" smtClean="0"/>
              <a:t>15.9.2017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 descr="lehtivihreä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526736" cy="685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 anchorCtr="0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kstikehys 9"/>
          <p:cNvSpPr txBox="1"/>
          <p:nvPr userDrawn="1"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5652000"/>
            <a:ext cx="1224000" cy="10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949450"/>
            <a:ext cx="7543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817563"/>
            <a:ext cx="7543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49522" y="6375400"/>
            <a:ext cx="907365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2CAC7DD-A80C-4FFC-AEB3-15CEF072841B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37540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37540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1797392-CB8F-D94C-93BD-D41FDF9A9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36800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9"/>
          <p:cNvSpPr txBox="1"/>
          <p:nvPr/>
        </p:nvSpPr>
        <p:spPr>
          <a:xfrm>
            <a:off x="5222789" y="6375400"/>
            <a:ext cx="2365462" cy="272758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Natural Resources</a:t>
            </a:r>
            <a:r>
              <a:rPr lang="fi-FI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Institute Finland</a:t>
            </a:r>
            <a:endParaRPr lang="fi-FI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12" y="5796000"/>
            <a:ext cx="1080000" cy="966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3" r:id="rId3"/>
    <p:sldLayoutId id="2147483690" r:id="rId4"/>
    <p:sldLayoutId id="2147483691" r:id="rId5"/>
    <p:sldLayoutId id="2147483694" r:id="rId6"/>
    <p:sldLayoutId id="2147483695" r:id="rId7"/>
    <p:sldLayoutId id="2147483698" r:id="rId8"/>
    <p:sldLayoutId id="2147483699" r:id="rId9"/>
    <p:sldLayoutId id="2147483702" r:id="rId10"/>
    <p:sldLayoutId id="2147483697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1" r:id="rId18"/>
    <p:sldLayoutId id="2147483700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google.fi/url?sa=i&amp;rct=j&amp;q=&amp;esrc=s&amp;source=images&amp;cd=&amp;cad=rja&amp;uact=8&amp;ved=0ahUKEwjNm4jL6abWAhXmF5oKHT5hDu8QjRwIBw&amp;url=https%3A%2F%2Fstudents.uu.nl%2Fen%2Fgeo%2Fnorwegian-university-of-life-sciences-nmbu&amp;psig=AFQjCNGwdm-YgScKMxHdWFl87Oawz_e4Mw&amp;ust=1505552275166208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google.fi/url?sa=i&amp;rct=j&amp;q=&amp;esrc=s&amp;source=images&amp;cd=&amp;cad=rja&amp;uact=8&amp;ved=0ahUKEwiiqpeQ6abWAhXrJJoKHWTIDe4QjRwIBw&amp;url=http%3A%2F%2Ffreevector.co%2Flogos-vector%2Fslu-logo-vector-4.html&amp;psig=AFQjCNFT4179uWdpZMfBlnqCeEQ5hgi3Xw&amp;ust=150555217030515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797392-CB8F-D94C-93BD-D41FDF9A98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8E2FF79-BE21-4006-BDD0-F3CF7FBDCDE7}" type="datetime1">
              <a:rPr lang="fi-FI" smtClean="0"/>
              <a:t>15.9.2017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18.9.2017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1600" dirty="0"/>
              <a:t>Annika Kangas, Rasmus Astrup, Johannes Breidenbach, Jonas Fridman, Terje Gobakken, Kari T. Korhonen, Matti Maltamo, Mats Nilsson, Thomas Nord-Larsen, Erik Næsset &amp; Håkan Olsson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Forest data acquisition in Nordic countries - roadmap for the future</a:t>
            </a:r>
            <a:endParaRPr lang="fi-FI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79" y="3370563"/>
            <a:ext cx="1620000" cy="12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uvahaun tulos haulle NIBI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42" y="1913745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slu logo downloa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23" y="312738"/>
            <a:ext cx="1440000" cy="14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Kuvahaun tulos haulle NMBU logo download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Kuvahaun tulos haulle NMBU logo download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173163"/>
            <a:ext cx="36671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Kuvahaun tulos haulle NMBU logo download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06375" y="-1020763"/>
            <a:ext cx="36671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Kuvahaun tulos haulle NMBU logo download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C:\Users\akangas\Pictures\NMB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79" y="5438105"/>
            <a:ext cx="26098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23" y="4783028"/>
            <a:ext cx="2160000" cy="8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Synergies between </a:t>
            </a:r>
            <a:r>
              <a:rPr lang="en-GB" dirty="0" smtClean="0"/>
              <a:t>NFI and FMI possible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NFI and FMI are designed for different purposes</a:t>
            </a:r>
          </a:p>
          <a:p>
            <a:pPr lvl="1"/>
            <a:r>
              <a:rPr lang="en-GB" dirty="0" smtClean="0"/>
              <a:t>NFI for national / regional statistics and decision making</a:t>
            </a:r>
          </a:p>
          <a:p>
            <a:pPr lvl="1"/>
            <a:r>
              <a:rPr lang="en-GB" dirty="0" smtClean="0"/>
              <a:t>FMI for local (stand-level / estate level) decision making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smtClean="0"/>
              <a:t>the future the scopes are getting closer due to utilization of remote sensing</a:t>
            </a:r>
          </a:p>
          <a:p>
            <a:pPr lvl="1"/>
            <a:r>
              <a:rPr lang="en-GB" dirty="0" smtClean="0"/>
              <a:t>Remote sensing and NFI data </a:t>
            </a:r>
            <a:r>
              <a:rPr lang="en-GB" dirty="0" smtClean="0"/>
              <a:t>can be combined </a:t>
            </a:r>
            <a:r>
              <a:rPr lang="en-GB" dirty="0" smtClean="0"/>
              <a:t>to produce accurate </a:t>
            </a:r>
            <a:r>
              <a:rPr lang="en-GB" dirty="0" smtClean="0"/>
              <a:t>information also at stand level</a:t>
            </a:r>
            <a:endParaRPr lang="en-GB" dirty="0" smtClean="0"/>
          </a:p>
          <a:p>
            <a:pPr lvl="1"/>
            <a:r>
              <a:rPr lang="en-GB" dirty="0" smtClean="0"/>
              <a:t>Remote sensing used for collecting FMI data for larger regions and with shorter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Synergies require research on optimal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locally selected plots needed for FMI in addition to NFI plots? </a:t>
            </a:r>
          </a:p>
          <a:p>
            <a:endParaRPr lang="en-GB" dirty="0" smtClean="0"/>
          </a:p>
          <a:p>
            <a:r>
              <a:rPr lang="en-GB" dirty="0" smtClean="0"/>
              <a:t>Does the accuracy of ALS and DAP campaigns reduce due to sensor / weather condition / forest characteristics variation when data is collected from larger areas? </a:t>
            </a:r>
          </a:p>
          <a:p>
            <a:endParaRPr lang="en-GB" dirty="0" smtClean="0"/>
          </a:p>
          <a:p>
            <a:r>
              <a:rPr lang="en-GB" dirty="0" smtClean="0"/>
              <a:t>What is the accuracy required for the produced </a:t>
            </a:r>
            <a:r>
              <a:rPr lang="en-GB" dirty="0"/>
              <a:t>data </a:t>
            </a:r>
            <a:r>
              <a:rPr lang="en-GB" dirty="0" smtClean="0"/>
              <a:t>to be useful for the original </a:t>
            </a:r>
            <a:r>
              <a:rPr lang="en-GB" dirty="0"/>
              <a:t>and new </a:t>
            </a:r>
            <a:r>
              <a:rPr lang="en-GB" dirty="0" smtClean="0"/>
              <a:t>purposes?</a:t>
            </a:r>
          </a:p>
          <a:p>
            <a:endParaRPr lang="en-GB" dirty="0" smtClean="0"/>
          </a:p>
          <a:p>
            <a:r>
              <a:rPr lang="en-GB" dirty="0" smtClean="0"/>
              <a:t>CARISMA network is working on answering these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9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Forest resources assessments are needed to ensure 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sustainability of utilizing forest resources was discussed already at 18th and 19th </a:t>
            </a:r>
            <a:r>
              <a:rPr lang="en-GB" dirty="0" smtClean="0"/>
              <a:t>centuries</a:t>
            </a:r>
          </a:p>
          <a:p>
            <a:endParaRPr lang="en-GB" dirty="0"/>
          </a:p>
          <a:p>
            <a:r>
              <a:rPr lang="en-GB" dirty="0" smtClean="0"/>
              <a:t>Visual </a:t>
            </a:r>
            <a:r>
              <a:rPr lang="en-GB" dirty="0" smtClean="0"/>
              <a:t>assessments of forest resources were carried out to address fears concerning sustainability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debate resulted in starting </a:t>
            </a:r>
            <a:r>
              <a:rPr lang="en-GB" dirty="0" smtClean="0"/>
              <a:t>national sampling-based </a:t>
            </a:r>
            <a:r>
              <a:rPr lang="en-GB" dirty="0" smtClean="0"/>
              <a:t>forest inventory</a:t>
            </a:r>
          </a:p>
          <a:p>
            <a:pPr lvl="1"/>
            <a:r>
              <a:rPr lang="en-GB" dirty="0" smtClean="0"/>
              <a:t>Norway 1919, Finland 1921, Sweden </a:t>
            </a:r>
            <a:r>
              <a:rPr lang="en-GB" dirty="0" smtClean="0"/>
              <a:t>1923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In Denmark the forest resources assessments were carried out with questionnaires until 2002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725" y="62651"/>
            <a:ext cx="7543800" cy="939800"/>
          </a:xfrm>
        </p:spPr>
        <p:txBody>
          <a:bodyPr/>
          <a:lstStyle/>
          <a:p>
            <a:r>
              <a:rPr lang="en-US" dirty="0" smtClean="0"/>
              <a:t>Current NFI designs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A9B35-385A-CE4A-919F-D7588C888E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FFD2DA-7A14-4BCF-B601-188367FD3244}" type="datetime1">
              <a:rPr lang="fi-FI" smtClean="0"/>
              <a:t>15.9.2017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41545"/>
              </p:ext>
            </p:extLst>
          </p:nvPr>
        </p:nvGraphicFramePr>
        <p:xfrm>
          <a:off x="688826" y="1251884"/>
          <a:ext cx="7849531" cy="536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348"/>
                <a:gridCol w="1359888"/>
                <a:gridCol w="906808"/>
                <a:gridCol w="1133348"/>
                <a:gridCol w="1021266"/>
                <a:gridCol w="1245431"/>
                <a:gridCol w="1049442"/>
              </a:tblGrid>
              <a:tr h="166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Method used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of strata 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Cycle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 of plots per year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 of </a:t>
                      </a:r>
                      <a:r>
                        <a:rPr lang="en-GB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dGNSS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Proportion of permanent clusters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vert="vert270" anchor="ctr"/>
                </a:tc>
              </a:tr>
              <a:tr h="7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Denmark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Cluster sampling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years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8600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33%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94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Finland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Stratified cluster sampling 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Panel system of 5 years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15000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Since 2014 100 %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951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Norway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Stratified systematic sampling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Panel system of 5 years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4400</a:t>
                      </a:r>
                      <a:endParaRPr lang="fi-FI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Currently 50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098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Sweden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Stratified cluster sampling 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Panel system of 5 years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2017 onwards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65%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2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Use</a:t>
            </a:r>
            <a:r>
              <a:rPr lang="fi-FI" dirty="0" smtClean="0"/>
              <a:t> of </a:t>
            </a:r>
            <a:r>
              <a:rPr lang="fi-FI" dirty="0" err="1" smtClean="0"/>
              <a:t>remote</a:t>
            </a:r>
            <a:r>
              <a:rPr lang="fi-FI" dirty="0" smtClean="0"/>
              <a:t> </a:t>
            </a:r>
            <a:r>
              <a:rPr lang="fi-FI" dirty="0" err="1" smtClean="0"/>
              <a:t>sensing</a:t>
            </a:r>
            <a:r>
              <a:rPr lang="fi-FI" dirty="0" smtClean="0"/>
              <a:t> in NFI is </a:t>
            </a:r>
            <a:r>
              <a:rPr lang="fi-FI" dirty="0" err="1" smtClean="0"/>
              <a:t>limited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remote sensing information is not used either in design nor estimation of the official regional results</a:t>
            </a:r>
          </a:p>
          <a:p>
            <a:pPr lvl="1"/>
            <a:r>
              <a:rPr lang="en-GB" dirty="0" smtClean="0"/>
              <a:t>Exception small-area results (e.g. municipality </a:t>
            </a:r>
            <a:r>
              <a:rPr lang="en-GB" dirty="0" smtClean="0"/>
              <a:t>level results in </a:t>
            </a:r>
            <a:r>
              <a:rPr lang="en-GB" dirty="0" smtClean="0"/>
              <a:t>Finland)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Instead, remote sensing is utilized in forest resources map production</a:t>
            </a:r>
          </a:p>
          <a:p>
            <a:pPr lvl="1"/>
            <a:r>
              <a:rPr lang="en-GB" dirty="0" smtClean="0"/>
              <a:t>Satellite images </a:t>
            </a:r>
          </a:p>
          <a:p>
            <a:pPr lvl="1"/>
            <a:r>
              <a:rPr lang="en-GB" dirty="0" smtClean="0"/>
              <a:t>Airborne laser scanning (ALS) Denmark, Sweden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aerial photogrammetry (DAP) </a:t>
            </a:r>
            <a:r>
              <a:rPr lang="en-GB" dirty="0" smtClean="0"/>
              <a:t>Norway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Maps publicly available for service providers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A9B35-385A-CE4A-919F-D7588C888E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FFD2DA-7A14-4BCF-B601-188367FD3244}" type="datetime1">
              <a:rPr lang="fi-FI" smtClean="0"/>
              <a:t>15.9.2017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46543"/>
              </p:ext>
            </p:extLst>
          </p:nvPr>
        </p:nvGraphicFramePr>
        <p:xfrm>
          <a:off x="308345" y="368890"/>
          <a:ext cx="8569841" cy="576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759"/>
                <a:gridCol w="1539646"/>
                <a:gridCol w="999019"/>
                <a:gridCol w="999019"/>
                <a:gridCol w="999019"/>
                <a:gridCol w="999019"/>
                <a:gridCol w="1097061"/>
                <a:gridCol w="1090299"/>
              </a:tblGrid>
              <a:tr h="7729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Name of the product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Remote sensing material used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Publishing times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Coverage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Resolution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Field data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Availability for public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49287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Denmark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 use/land cover map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Landsat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1990, 2000, 2011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30m </a:t>
                      </a:r>
                      <a:r>
                        <a:rPr lang="en-GB" sz="1200" dirty="0" smtClean="0">
                          <a:effectLst/>
                        </a:rPr>
                        <a:t>×</a:t>
                      </a:r>
                      <a:r>
                        <a:rPr lang="en-US" sz="1200" dirty="0" smtClean="0">
                          <a:effectLst/>
                        </a:rPr>
                        <a:t> 30 m</a:t>
                      </a:r>
                      <a:endParaRPr lang="fi-FI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fi-FI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</a:tr>
              <a:tr h="57972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Forest resource map 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2006-2007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25m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m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NFI plots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(Yes for research purposes)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342" marR="56342" marT="0" marB="0"/>
                </a:tc>
              </a:tr>
              <a:tr h="19324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Forest resource map 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ALS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2014-2015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100%</a:t>
                      </a:r>
                      <a:endParaRPr lang="fi-FI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25m </a:t>
                      </a:r>
                      <a:r>
                        <a:rPr lang="en-GB" sz="1200" dirty="0">
                          <a:effectLst/>
                        </a:rPr>
                        <a:t>×</a:t>
                      </a:r>
                      <a:r>
                        <a:rPr lang="en-US" sz="1200" dirty="0">
                          <a:effectLst/>
                        </a:rPr>
                        <a:t> 25 m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7573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Finland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MS-NFI map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Landsat (Spot, Sentinel)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2015, 2013, 2011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 m </a:t>
                      </a:r>
                      <a:r>
                        <a:rPr lang="en-GB" sz="1200" dirty="0">
                          <a:effectLst/>
                        </a:rPr>
                        <a:t>×</a:t>
                      </a:r>
                      <a:r>
                        <a:rPr lang="en-US" sz="1200" dirty="0">
                          <a:effectLst/>
                        </a:rPr>
                        <a:t> 16 m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 (older maps exist but not published)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56846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FMI forest resources map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ALS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Parts of country yearly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Full coverage 2020</a:t>
                      </a:r>
                      <a:endParaRPr lang="fi-FI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 m </a:t>
                      </a:r>
                      <a:r>
                        <a:rPr lang="en-GB" sz="1200" dirty="0">
                          <a:effectLst/>
                        </a:rPr>
                        <a:t>×</a:t>
                      </a:r>
                      <a:r>
                        <a:rPr lang="en-US" sz="1200" dirty="0">
                          <a:effectLst/>
                        </a:rPr>
                        <a:t> 16 m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Special set of plots</a:t>
                      </a:r>
                      <a:endParaRPr lang="fi-FI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(legislation to open it under work)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58724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Norway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SR16 Forest resources map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DAP / ALS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 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Trøndelag</a:t>
                      </a:r>
                      <a:r>
                        <a:rPr lang="en-US" sz="1200" b="0" dirty="0">
                          <a:effectLst/>
                        </a:rPr>
                        <a:t> region available</a:t>
                      </a:r>
                      <a:endParaRPr lang="fi-FI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 m </a:t>
                      </a:r>
                      <a:r>
                        <a:rPr lang="en-GB" sz="1200" dirty="0">
                          <a:effectLst/>
                        </a:rPr>
                        <a:t>×</a:t>
                      </a:r>
                      <a:r>
                        <a:rPr lang="en-US" sz="1200" dirty="0">
                          <a:effectLst/>
                        </a:rPr>
                        <a:t> 16 m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19324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SATSKOG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Landsat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2007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30m </a:t>
                      </a:r>
                      <a:r>
                        <a:rPr lang="en-GB" sz="1200" dirty="0">
                          <a:effectLst/>
                        </a:rPr>
                        <a:t>×</a:t>
                      </a:r>
                      <a:r>
                        <a:rPr lang="en-US" sz="1200" dirty="0">
                          <a:effectLst/>
                        </a:rPr>
                        <a:t> 30 m 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3864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Sweden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SLU forest map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Landsat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2000, 2005, 2010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100 %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25m </a:t>
                      </a:r>
                      <a:r>
                        <a:rPr lang="en-GB" sz="1200" dirty="0">
                          <a:effectLst/>
                        </a:rPr>
                        <a:t>×</a:t>
                      </a:r>
                      <a:r>
                        <a:rPr lang="en-US" sz="1200" dirty="0">
                          <a:effectLst/>
                        </a:rPr>
                        <a:t> 25 m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46224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Skogliga grunddata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ALS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fi-FI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100% (Except alpine areas)</a:t>
                      </a:r>
                      <a:endParaRPr lang="fi-FI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12.5m </a:t>
                      </a:r>
                      <a:r>
                        <a:rPr lang="en-GB" sz="1200" dirty="0">
                          <a:effectLst/>
                        </a:rPr>
                        <a:t>× 12.5m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  <a:tr h="3662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National </a:t>
                      </a:r>
                      <a:r>
                        <a:rPr lang="en-US" sz="1200" dirty="0" err="1">
                          <a:effectLst/>
                        </a:rPr>
                        <a:t>Corine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Landsat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2007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10m </a:t>
                      </a:r>
                      <a:r>
                        <a:rPr lang="en-GB" sz="1200" dirty="0" smtClean="0">
                          <a:effectLst/>
                        </a:rPr>
                        <a:t>×</a:t>
                      </a:r>
                      <a:r>
                        <a:rPr lang="en-US" sz="1200" dirty="0" smtClean="0">
                          <a:effectLst/>
                        </a:rPr>
                        <a:t> 10 m-25m </a:t>
                      </a:r>
                      <a:r>
                        <a:rPr lang="en-GB" sz="1200" dirty="0" smtClean="0">
                          <a:effectLst/>
                        </a:rPr>
                        <a:t>×</a:t>
                      </a:r>
                      <a:r>
                        <a:rPr lang="en-US" sz="1200" dirty="0" smtClean="0">
                          <a:effectLst/>
                        </a:rPr>
                        <a:t> 25 m</a:t>
                      </a:r>
                      <a:endParaRPr lang="fi-FI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NFI plots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2" marR="563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sensing will be </a:t>
            </a:r>
            <a:r>
              <a:rPr lang="en-GB" dirty="0" smtClean="0"/>
              <a:t>used more in future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pivotal method (LPM) uses auxiliary information for obtaining a balanced sample</a:t>
            </a:r>
          </a:p>
          <a:p>
            <a:pPr lvl="1"/>
            <a:r>
              <a:rPr lang="en-GB" dirty="0" smtClean="0"/>
              <a:t>design taken into use in </a:t>
            </a:r>
            <a:r>
              <a:rPr lang="en-GB" dirty="0" smtClean="0"/>
              <a:t>Sweden</a:t>
            </a:r>
          </a:p>
          <a:p>
            <a:pPr lvl="1"/>
            <a:r>
              <a:rPr lang="en-GB" dirty="0" smtClean="0"/>
              <a:t>tested in Finland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New estimation methods are being tested and introduced to operational NFI</a:t>
            </a:r>
          </a:p>
          <a:p>
            <a:pPr lvl="1"/>
            <a:r>
              <a:rPr lang="en-GB" dirty="0" smtClean="0"/>
              <a:t>model-assisted estimation </a:t>
            </a:r>
          </a:p>
          <a:p>
            <a:pPr lvl="1"/>
            <a:r>
              <a:rPr lang="en-GB" dirty="0" smtClean="0"/>
              <a:t>post-stratification</a:t>
            </a:r>
          </a:p>
          <a:p>
            <a:pPr lvl="1"/>
            <a:r>
              <a:rPr lang="en-GB" dirty="0" smtClean="0"/>
              <a:t>small area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725" y="28686"/>
            <a:ext cx="7543800" cy="939800"/>
          </a:xfrm>
        </p:spPr>
        <p:txBody>
          <a:bodyPr/>
          <a:lstStyle/>
          <a:p>
            <a:r>
              <a:rPr lang="en-US" dirty="0" smtClean="0"/>
              <a:t>Forest management inventory FMI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A9B35-385A-CE4A-919F-D7588C888E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FFD2DA-7A14-4BCF-B601-188367FD3244}" type="datetime1">
              <a:rPr lang="fi-FI" smtClean="0"/>
              <a:t>15.9.2017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65984"/>
              </p:ext>
            </p:extLst>
          </p:nvPr>
        </p:nvGraphicFramePr>
        <p:xfrm>
          <a:off x="344384" y="1311182"/>
          <a:ext cx="8562111" cy="5173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333"/>
                <a:gridCol w="2514788"/>
                <a:gridCol w="2248253"/>
                <a:gridCol w="1149445"/>
                <a:gridCol w="1496292"/>
              </a:tblGrid>
              <a:tr h="693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Method </a:t>
                      </a:r>
                      <a:r>
                        <a:rPr lang="fi-FI" sz="1400" dirty="0" err="1">
                          <a:effectLst/>
                        </a:rPr>
                        <a:t>used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err="1">
                          <a:effectLst/>
                        </a:rPr>
                        <a:t>Who</a:t>
                      </a:r>
                      <a:r>
                        <a:rPr lang="fi-FI" sz="1400" dirty="0">
                          <a:effectLst/>
                        </a:rPr>
                        <a:t> </a:t>
                      </a:r>
                      <a:r>
                        <a:rPr lang="fi-FI" sz="1400" dirty="0" err="1">
                          <a:effectLst/>
                        </a:rPr>
                        <a:t>pays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err="1">
                          <a:effectLst/>
                        </a:rPr>
                        <a:t>Subsidies</a:t>
                      </a:r>
                      <a:r>
                        <a:rPr lang="fi-FI" sz="1400" dirty="0">
                          <a:effectLst/>
                        </a:rPr>
                        <a:t> </a:t>
                      </a:r>
                      <a:r>
                        <a:rPr lang="fi-FI" sz="1400" dirty="0" err="1">
                          <a:effectLst/>
                        </a:rPr>
                        <a:t>available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Coordination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</a:tr>
              <a:tr h="4568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err="1">
                          <a:effectLst/>
                        </a:rPr>
                        <a:t>Denmark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Visual </a:t>
                      </a:r>
                      <a:r>
                        <a:rPr lang="en-US" sz="1400" dirty="0" smtClean="0">
                          <a:effectLst/>
                        </a:rPr>
                        <a:t>assessment of aerial photos in combination with field measurements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Forest owner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</a:tr>
              <a:tr h="11421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Finland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Area-based </a:t>
                      </a:r>
                      <a:r>
                        <a:rPr lang="en-US" sz="1400" dirty="0">
                          <a:effectLst/>
                        </a:rPr>
                        <a:t>laser scanning  </a:t>
                      </a:r>
                      <a:r>
                        <a:rPr lang="en-US" sz="1400" dirty="0" smtClean="0">
                          <a:effectLst/>
                        </a:rPr>
                        <a:t>(Government)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Visual assessment in the field (Planning organization)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Government (</a:t>
                      </a:r>
                      <a:r>
                        <a:rPr lang="en-US" sz="1400" b="1" dirty="0" smtClean="0">
                          <a:effectLst/>
                        </a:rPr>
                        <a:t>computationally </a:t>
                      </a:r>
                      <a:r>
                        <a:rPr lang="en-US" sz="1400" b="1" dirty="0" smtClean="0">
                          <a:effectLst/>
                        </a:rPr>
                        <a:t>recommended </a:t>
                      </a:r>
                      <a:r>
                        <a:rPr lang="en-US" sz="1400" b="1" baseline="0" dirty="0" smtClean="0">
                          <a:effectLst/>
                        </a:rPr>
                        <a:t>treatments</a:t>
                      </a:r>
                      <a:r>
                        <a:rPr lang="en-US" sz="1400" b="1" dirty="0" smtClean="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Forest owner (plan)</a:t>
                      </a:r>
                      <a:endParaRPr lang="fi-F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(data collection)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 (plan)</a:t>
                      </a:r>
                      <a:endParaRPr lang="fi-FI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yes (data collection)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</a:tr>
              <a:tr h="9262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Norway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assessment of aerial photos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Area-based laser scanning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owner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(currently about 57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 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(by the region forester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fi-F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049" marR="51049" marT="0" marB="0"/>
                </a:tc>
              </a:tr>
              <a:tr h="680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Sweden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Visual assessment of aerial photos</a:t>
                      </a:r>
                      <a:endParaRPr lang="fi-FI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Forest owner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49" marR="510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Users</a:t>
            </a:r>
            <a:r>
              <a:rPr lang="fi-FI" dirty="0" smtClean="0"/>
              <a:t> of the FMI data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FMI data traditionally collected for the decision making of forest owner </a:t>
            </a:r>
          </a:p>
          <a:p>
            <a:pPr lvl="1"/>
            <a:r>
              <a:rPr lang="en-US" dirty="0" smtClean="0"/>
              <a:t>Harvest scheduling</a:t>
            </a:r>
          </a:p>
          <a:p>
            <a:pPr lvl="1"/>
            <a:r>
              <a:rPr lang="en-US" dirty="0" err="1" smtClean="0"/>
              <a:t>Silvicultural</a:t>
            </a:r>
            <a:r>
              <a:rPr lang="en-US" dirty="0" smtClean="0"/>
              <a:t> decisions</a:t>
            </a:r>
          </a:p>
          <a:p>
            <a:r>
              <a:rPr lang="en-US" dirty="0" smtClean="0"/>
              <a:t>Forest </a:t>
            </a:r>
            <a:r>
              <a:rPr lang="en-US" dirty="0" smtClean="0"/>
              <a:t>industry and forest service providers </a:t>
            </a:r>
            <a:r>
              <a:rPr lang="en-US" dirty="0" smtClean="0"/>
              <a:t>have increasing needs for the FMI data</a:t>
            </a:r>
            <a:endParaRPr lang="en-US" dirty="0" smtClean="0"/>
          </a:p>
          <a:p>
            <a:pPr lvl="1"/>
            <a:r>
              <a:rPr lang="en-US" dirty="0" smtClean="0"/>
              <a:t>Timber trade</a:t>
            </a:r>
          </a:p>
          <a:p>
            <a:pPr lvl="1"/>
            <a:r>
              <a:rPr lang="en-US" dirty="0" smtClean="0"/>
              <a:t>Wood procurement</a:t>
            </a:r>
          </a:p>
          <a:p>
            <a:pPr lvl="1"/>
            <a:r>
              <a:rPr lang="en-US" dirty="0" smtClean="0"/>
              <a:t>Planning for end-use of timber for different products</a:t>
            </a:r>
          </a:p>
          <a:p>
            <a:r>
              <a:rPr lang="en-US" dirty="0" smtClean="0"/>
              <a:t>Forest administration as well</a:t>
            </a:r>
            <a:endParaRPr lang="en-US" dirty="0" smtClean="0"/>
          </a:p>
          <a:p>
            <a:pPr lvl="1"/>
            <a:r>
              <a:rPr lang="en-US" dirty="0" smtClean="0"/>
              <a:t>Monitoring cuttings, regeneration, natural hazards</a:t>
            </a:r>
          </a:p>
          <a:p>
            <a:pPr lvl="1"/>
            <a:r>
              <a:rPr lang="en-US" dirty="0" smtClean="0"/>
              <a:t>Inspections of forest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decision problem has unique requirements for the contents and accuracy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r>
              <a:rPr lang="en-US" dirty="0"/>
              <a:t>cuttings</a:t>
            </a:r>
          </a:p>
          <a:p>
            <a:pPr lvl="1"/>
            <a:r>
              <a:rPr lang="en-US" dirty="0" smtClean="0"/>
              <a:t>Timeliness critical → automatic detection from satellite images needed</a:t>
            </a:r>
            <a:endParaRPr lang="en-US" dirty="0"/>
          </a:p>
          <a:p>
            <a:r>
              <a:rPr lang="en-US" dirty="0" smtClean="0"/>
              <a:t>Timber trade</a:t>
            </a:r>
          </a:p>
          <a:p>
            <a:pPr lvl="1"/>
            <a:r>
              <a:rPr lang="en-US" dirty="0" smtClean="0"/>
              <a:t>Species-level timber assortments estimates and quality </a:t>
            </a:r>
            <a:r>
              <a:rPr lang="en-US" dirty="0"/>
              <a:t>assessments </a:t>
            </a:r>
            <a:r>
              <a:rPr lang="en-US" dirty="0" smtClean="0"/>
              <a:t>critical → </a:t>
            </a:r>
            <a:r>
              <a:rPr lang="en-US" dirty="0" smtClean="0"/>
              <a:t>field information so far most accurate</a:t>
            </a:r>
            <a:endParaRPr lang="en-US" dirty="0" smtClean="0"/>
          </a:p>
          <a:p>
            <a:r>
              <a:rPr lang="en-US" dirty="0" smtClean="0"/>
              <a:t>Planning end-use of timber and optimal bucking</a:t>
            </a:r>
          </a:p>
          <a:p>
            <a:pPr lvl="1"/>
            <a:r>
              <a:rPr lang="en-US" dirty="0" smtClean="0"/>
              <a:t>Accurate diameter distribution estimates critical → </a:t>
            </a:r>
            <a:r>
              <a:rPr lang="en-US" dirty="0" smtClean="0"/>
              <a:t>field information so far most accurate</a:t>
            </a:r>
          </a:p>
          <a:p>
            <a:pPr lvl="1"/>
            <a:endParaRPr lang="en-US" dirty="0" smtClean="0"/>
          </a:p>
          <a:p>
            <a:r>
              <a:rPr lang="en-US" smtClean="0"/>
              <a:t>No single data </a:t>
            </a:r>
            <a:r>
              <a:rPr lang="en-US" dirty="0" smtClean="0"/>
              <a:t>acquisition method can fulfill all requirements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65EE-EC13-2D46-8C01-7EA833CC3C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8C7A60-309C-403B-8423-B42696A1DDAF}" type="datetime1">
              <a:rPr lang="fi-FI" smtClean="0"/>
              <a:t>15.9.2017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ke_PP_EN">
  <a:themeElements>
    <a:clrScheme name="Luke">
      <a:dk1>
        <a:srgbClr val="54585A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00B5E2"/>
      </a:accent2>
      <a:accent3>
        <a:srgbClr val="54585A"/>
      </a:accent3>
      <a:accent4>
        <a:srgbClr val="78BE20"/>
      </a:accent4>
      <a:accent5>
        <a:srgbClr val="E10098"/>
      </a:accent5>
      <a:accent6>
        <a:srgbClr val="0033A0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918</Words>
  <Application>Microsoft Office PowerPoint</Application>
  <PresentationFormat>On-screen Show (4:3)</PresentationFormat>
  <Paragraphs>248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Luke_PP_EN</vt:lpstr>
      <vt:lpstr>Forest data acquisition in Nordic countries - roadmap for the future</vt:lpstr>
      <vt:lpstr>Forest resources assessments are needed to ensure sustainability</vt:lpstr>
      <vt:lpstr>Current NFI designs</vt:lpstr>
      <vt:lpstr>Use of remote sensing in NFI is limited </vt:lpstr>
      <vt:lpstr>PowerPoint Presentation</vt:lpstr>
      <vt:lpstr>Remote sensing will be used more in future</vt:lpstr>
      <vt:lpstr>Forest management inventory FMI</vt:lpstr>
      <vt:lpstr>Users of the FMI data</vt:lpstr>
      <vt:lpstr>Each decision problem has unique requirements for the contents and accuracy of the data</vt:lpstr>
      <vt:lpstr>Synergies between NFI and FMI possible</vt:lpstr>
      <vt:lpstr>Synergies require research on optimal approach</vt:lpstr>
      <vt:lpstr>PowerPoint Presentation</vt:lpstr>
    </vt:vector>
  </TitlesOfParts>
  <Company>METLA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Jouni Hyvärinen</dc:creator>
  <cp:lastModifiedBy>Kangas Annika</cp:lastModifiedBy>
  <cp:revision>111</cp:revision>
  <cp:lastPrinted>2015-09-01T07:38:56Z</cp:lastPrinted>
  <dcterms:created xsi:type="dcterms:W3CDTF">2015-02-23T07:49:51Z</dcterms:created>
  <dcterms:modified xsi:type="dcterms:W3CDTF">2017-09-15T12:50:55Z</dcterms:modified>
</cp:coreProperties>
</file>